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328" autoAdjust="0"/>
    <p:restoredTop sz="94707" autoAdjust="0"/>
  </p:normalViewPr>
  <p:slideViewPr>
    <p:cSldViewPr>
      <p:cViewPr>
        <p:scale>
          <a:sx n="100" d="100"/>
          <a:sy n="100" d="100"/>
        </p:scale>
        <p:origin x="-504" y="49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A0F0AA7-625F-4FA8-8FF9-7424615D5657}" type="datetimeFigureOut">
              <a:rPr lang="en-US" smtClean="0"/>
              <a:pPr/>
              <a:t>5/18/2016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D3B6E24-24FB-4FBA-92D8-ACD879FFD6A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0F0AA7-625F-4FA8-8FF9-7424615D5657}" type="datetimeFigureOut">
              <a:rPr lang="en-US" smtClean="0"/>
              <a:pPr/>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3B6E24-24FB-4FBA-92D8-ACD879FFD6A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0F0AA7-625F-4FA8-8FF9-7424615D5657}" type="datetimeFigureOut">
              <a:rPr lang="en-US" smtClean="0"/>
              <a:pPr/>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3B6E24-24FB-4FBA-92D8-ACD879FFD6A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0F0AA7-625F-4FA8-8FF9-7424615D5657}" type="datetimeFigureOut">
              <a:rPr lang="en-US" smtClean="0"/>
              <a:pPr/>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3B6E24-24FB-4FBA-92D8-ACD879FFD6A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A0F0AA7-625F-4FA8-8FF9-7424615D5657}" type="datetimeFigureOut">
              <a:rPr lang="en-US" smtClean="0"/>
              <a:pPr/>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3B6E24-24FB-4FBA-92D8-ACD879FFD6A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A0F0AA7-625F-4FA8-8FF9-7424615D5657}" type="datetimeFigureOut">
              <a:rPr lang="en-US" smtClean="0"/>
              <a:pPr/>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3B6E24-24FB-4FBA-92D8-ACD879FFD6A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A0F0AA7-625F-4FA8-8FF9-7424615D5657}" type="datetimeFigureOut">
              <a:rPr lang="en-US" smtClean="0"/>
              <a:pPr/>
              <a:t>5/18/2016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3B6E24-24FB-4FBA-92D8-ACD879FFD6A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A0F0AA7-625F-4FA8-8FF9-7424615D5657}" type="datetimeFigureOut">
              <a:rPr lang="en-US" smtClean="0"/>
              <a:pPr/>
              <a:t>5/18/2016</a:t>
            </a:fld>
            <a:endParaRPr lang="en-US"/>
          </a:p>
        </p:txBody>
      </p:sp>
      <p:sp>
        <p:nvSpPr>
          <p:cNvPr id="8" name="Slide Number Placeholder 7"/>
          <p:cNvSpPr>
            <a:spLocks noGrp="1"/>
          </p:cNvSpPr>
          <p:nvPr>
            <p:ph type="sldNum" sz="quarter" idx="11"/>
          </p:nvPr>
        </p:nvSpPr>
        <p:spPr/>
        <p:txBody>
          <a:bodyPr/>
          <a:lstStyle/>
          <a:p>
            <a:fld id="{5D3B6E24-24FB-4FBA-92D8-ACD879FFD6AF}"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0F0AA7-625F-4FA8-8FF9-7424615D5657}" type="datetimeFigureOut">
              <a:rPr lang="en-US" smtClean="0"/>
              <a:pPr/>
              <a:t>5/18/2016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3B6E24-24FB-4FBA-92D8-ACD879FFD6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A0F0AA7-625F-4FA8-8FF9-7424615D5657}" type="datetimeFigureOut">
              <a:rPr lang="en-US" smtClean="0"/>
              <a:pPr/>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5D3B6E24-24FB-4FBA-92D8-ACD879FFD6A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8A0F0AA7-625F-4FA8-8FF9-7424615D5657}" type="datetimeFigureOut">
              <a:rPr lang="en-US" smtClean="0"/>
              <a:pPr/>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3B6E24-24FB-4FBA-92D8-ACD879FFD6A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8A0F0AA7-625F-4FA8-8FF9-7424615D5657}" type="datetimeFigureOut">
              <a:rPr lang="en-US" smtClean="0"/>
              <a:pPr/>
              <a:t>5/18/2016</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5D3B6E24-24FB-4FBA-92D8-ACD879FFD6A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609600"/>
            <a:ext cx="8915400" cy="2667000"/>
          </a:xfrm>
        </p:spPr>
        <p:txBody>
          <a:bodyPr>
            <a:normAutofit fontScale="90000"/>
          </a:bodyPr>
          <a:lstStyle/>
          <a:p>
            <a:pPr algn="ctr"/>
            <a:r>
              <a:rPr lang="en-US" dirty="0" err="1" smtClean="0"/>
              <a:t>Gimnazija</a:t>
            </a:r>
            <a:r>
              <a:rPr lang="en-US" dirty="0" smtClean="0"/>
              <a:t/>
            </a:r>
            <a:br>
              <a:rPr lang="en-US" dirty="0" smtClean="0"/>
            </a:br>
            <a:r>
              <a:rPr lang="en-US" dirty="0" smtClean="0"/>
              <a:t> ‘</a:t>
            </a:r>
            <a:r>
              <a:rPr lang="en-US" dirty="0" err="1" smtClean="0"/>
              <a:t>Stevan</a:t>
            </a:r>
            <a:r>
              <a:rPr lang="en-US" dirty="0" smtClean="0"/>
              <a:t> </a:t>
            </a:r>
            <a:r>
              <a:rPr lang="en-US" dirty="0" err="1" smtClean="0"/>
              <a:t>Jakovljevic</a:t>
            </a:r>
            <a:r>
              <a:rPr lang="en-US" dirty="0" smtClean="0"/>
              <a:t>’ </a:t>
            </a:r>
            <a:r>
              <a:rPr lang="sr-Latn-RS" dirty="0" smtClean="0"/>
              <a:t/>
            </a:r>
            <a:br>
              <a:rPr lang="sr-Latn-RS" dirty="0" smtClean="0"/>
            </a:br>
            <a:r>
              <a:rPr lang="sr-Latn-RS" dirty="0" smtClean="0"/>
              <a:t>               </a:t>
            </a:r>
            <a:r>
              <a:rPr lang="en-US" dirty="0" err="1" smtClean="0"/>
              <a:t>Vlasotince</a:t>
            </a:r>
            <a:r>
              <a:rPr lang="en-US" dirty="0" smtClean="0"/>
              <a:t>,</a:t>
            </a:r>
            <a:r>
              <a:rPr lang="sr-Latn-RS" dirty="0" smtClean="0"/>
              <a:t> </a:t>
            </a:r>
            <a:r>
              <a:rPr lang="en-US" dirty="0" smtClean="0"/>
              <a:t>Serbia						</a:t>
            </a:r>
            <a:endParaRPr lang="en-US" dirty="0"/>
          </a:p>
        </p:txBody>
      </p:sp>
      <p:sp>
        <p:nvSpPr>
          <p:cNvPr id="3" name="Subtitle 2"/>
          <p:cNvSpPr>
            <a:spLocks noGrp="1"/>
          </p:cNvSpPr>
          <p:nvPr>
            <p:ph type="subTitle" idx="1"/>
          </p:nvPr>
        </p:nvSpPr>
        <p:spPr>
          <a:xfrm>
            <a:off x="1571604" y="4000504"/>
            <a:ext cx="7000924" cy="1928826"/>
          </a:xfrm>
        </p:spPr>
        <p:txBody>
          <a:bodyPr>
            <a:normAutofit fontScale="92500" lnSpcReduction="10000"/>
          </a:bodyPr>
          <a:lstStyle/>
          <a:p>
            <a:pPr algn="ctr"/>
            <a:r>
              <a:rPr lang="sr-Latn-RS" sz="4000" dirty="0" smtClean="0">
                <a:effectLst>
                  <a:outerShdw blurRad="38100" dist="38100" dir="2700000" algn="tl">
                    <a:srgbClr val="000000">
                      <a:alpha val="43137"/>
                    </a:srgbClr>
                  </a:outerShdw>
                </a:effectLst>
              </a:rPr>
              <a:t>Communication </a:t>
            </a:r>
            <a:r>
              <a:rPr lang="sr-Latn-RS" sz="4000" smtClean="0">
                <a:effectLst>
                  <a:outerShdw blurRad="38100" dist="38100" dir="2700000" algn="tl">
                    <a:srgbClr val="000000">
                      <a:alpha val="43137"/>
                    </a:srgbClr>
                  </a:outerShdw>
                </a:effectLst>
              </a:rPr>
              <a:t>–  </a:t>
            </a:r>
            <a:r>
              <a:rPr lang="sr-Latn-RS" sz="4000" smtClean="0">
                <a:effectLst>
                  <a:outerShdw blurRad="38100" dist="38100" dir="2700000" algn="tl">
                    <a:srgbClr val="000000">
                      <a:alpha val="43137"/>
                    </a:srgbClr>
                  </a:outerShdw>
                </a:effectLst>
              </a:rPr>
              <a:t>the Human </a:t>
            </a:r>
            <a:r>
              <a:rPr lang="sr-Latn-RS" sz="4000" dirty="0" smtClean="0">
                <a:effectLst>
                  <a:outerShdw blurRad="38100" dist="38100" dir="2700000" algn="tl">
                    <a:srgbClr val="000000">
                      <a:alpha val="43137"/>
                    </a:srgbClr>
                  </a:outerShdw>
                </a:effectLst>
              </a:rPr>
              <a:t>C</a:t>
            </a:r>
            <a:r>
              <a:rPr lang="en-US" sz="4000" dirty="0" smtClean="0">
                <a:effectLst>
                  <a:outerShdw blurRad="38100" dist="38100" dir="2700000" algn="tl">
                    <a:srgbClr val="000000">
                      <a:alpha val="43137"/>
                    </a:srgbClr>
                  </a:outerShdw>
                </a:effectLst>
              </a:rPr>
              <a:t>o</a:t>
            </a:r>
            <a:r>
              <a:rPr lang="sr-Latn-RS" sz="4000" dirty="0" smtClean="0">
                <a:effectLst>
                  <a:outerShdw blurRad="38100" dist="38100" dir="2700000" algn="tl">
                    <a:srgbClr val="000000">
                      <a:alpha val="43137"/>
                    </a:srgbClr>
                  </a:outerShdw>
                </a:effectLst>
              </a:rPr>
              <a:t>nnection </a:t>
            </a:r>
          </a:p>
          <a:p>
            <a:r>
              <a:rPr lang="en-US" sz="2400" dirty="0" err="1" smtClean="0"/>
              <a:t>eTwinning</a:t>
            </a:r>
            <a:r>
              <a:rPr lang="en-US" sz="2400" dirty="0" smtClean="0"/>
              <a:t> project</a:t>
            </a:r>
          </a:p>
          <a:p>
            <a:r>
              <a:rPr lang="en-US" sz="2400" dirty="0" smtClean="0"/>
              <a:t>2015</a:t>
            </a:r>
            <a:r>
              <a:rPr lang="sr-Latn-RS" sz="2400" dirty="0" smtClean="0"/>
              <a:t>/16</a:t>
            </a:r>
          </a:p>
          <a:p>
            <a:pPr algn="ctr"/>
            <a:endParaRPr 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984401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a:t>
            </a:r>
            <a:r>
              <a:rPr lang="sr-Latn-RS" dirty="0" smtClean="0"/>
              <a:t>s’</a:t>
            </a:r>
            <a:r>
              <a:rPr lang="en-US" dirty="0" smtClean="0"/>
              <a:t> presentations</a:t>
            </a:r>
            <a:endParaRPr lang="en-US" dirty="0"/>
          </a:p>
        </p:txBody>
      </p:sp>
      <p:sp>
        <p:nvSpPr>
          <p:cNvPr id="7" name="Content Placeholder 6"/>
          <p:cNvSpPr>
            <a:spLocks noGrp="1"/>
          </p:cNvSpPr>
          <p:nvPr>
            <p:ph idx="1"/>
          </p:nvPr>
        </p:nvSpPr>
        <p:spPr/>
        <p:txBody>
          <a:bodyPr/>
          <a:lstStyle/>
          <a:p>
            <a:endParaRPr lang="en-US" dirty="0"/>
          </a:p>
        </p:txBody>
      </p:sp>
      <p:pic>
        <p:nvPicPr>
          <p:cNvPr id="1026" name="Picture 2" descr="C:\Project\Kaca project presentation.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219200"/>
            <a:ext cx="4191001" cy="56388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Project\Sara project presentation.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191001" y="1219200"/>
            <a:ext cx="4952999" cy="5638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63546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Let’s take a </a:t>
            </a:r>
            <a:r>
              <a:rPr lang="en-US" dirty="0" err="1" smtClean="0"/>
              <a:t>selfie</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C:\Project\Kika project project.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1600199"/>
            <a:ext cx="3454400" cy="3504024"/>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Project\Neka devojka.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11600" y="1600199"/>
            <a:ext cx="4025900" cy="35040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763886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latin typeface="Leelawadee UI" panose="020B0502040204020203" pitchFamily="34" charset="-34"/>
                <a:cs typeface="Leelawadee UI" panose="020B0502040204020203" pitchFamily="34" charset="-34"/>
              </a:rPr>
              <a:t>Let’s speak </a:t>
            </a:r>
            <a:r>
              <a:rPr lang="en-US" sz="3200" dirty="0" err="1" smtClean="0">
                <a:latin typeface="Leelawadee UI" panose="020B0502040204020203" pitchFamily="34" charset="-34"/>
                <a:cs typeface="Leelawadee UI" panose="020B0502040204020203" pitchFamily="34" charset="-34"/>
              </a:rPr>
              <a:t>Srpski</a:t>
            </a:r>
            <a:r>
              <a:rPr lang="en-US" sz="800" dirty="0" smtClean="0">
                <a:latin typeface="Leelawadee UI" panose="020B0502040204020203" pitchFamily="34" charset="-34"/>
                <a:cs typeface="Leelawadee UI" panose="020B0502040204020203" pitchFamily="34" charset="-34"/>
              </a:rPr>
              <a:t/>
            </a:r>
            <a:br>
              <a:rPr lang="en-US" sz="800" dirty="0" smtClean="0">
                <a:latin typeface="Leelawadee UI" panose="020B0502040204020203" pitchFamily="34" charset="-34"/>
                <a:cs typeface="Leelawadee UI" panose="020B0502040204020203" pitchFamily="34" charset="-34"/>
              </a:rPr>
            </a:br>
            <a:r>
              <a:rPr lang="en-US" sz="800" dirty="0">
                <a:latin typeface="Leelawadee UI" panose="020B0502040204020203" pitchFamily="34" charset="-34"/>
                <a:cs typeface="Leelawadee UI" panose="020B0502040204020203" pitchFamily="34" charset="-34"/>
              </a:rPr>
              <a:t>According to linguists, thousands of languages will disappear within the next hundred years. </a:t>
            </a:r>
            <a:br>
              <a:rPr lang="en-US" sz="800" dirty="0">
                <a:latin typeface="Leelawadee UI" panose="020B0502040204020203" pitchFamily="34" charset="-34"/>
                <a:cs typeface="Leelawadee UI" panose="020B0502040204020203" pitchFamily="34" charset="-34"/>
              </a:rPr>
            </a:br>
            <a:r>
              <a:rPr lang="en-US" sz="800" dirty="0">
                <a:latin typeface="Leelawadee UI" panose="020B0502040204020203" pitchFamily="34" charset="-34"/>
                <a:cs typeface="Leelawadee UI" panose="020B0502040204020203" pitchFamily="34" charset="-34"/>
              </a:rPr>
              <a:t>The English language is colonizing the world. Political, cultural and technical influences from abroad are not necessarily negative, on the contrary, they can often prove to be enriching. But because of an accelerating influence, the English language has come to be a threat towards our Serbian language and our Serbian culture. </a:t>
            </a:r>
            <a:br>
              <a:rPr lang="en-US" sz="800" dirty="0">
                <a:latin typeface="Leelawadee UI" panose="020B0502040204020203" pitchFamily="34" charset="-34"/>
                <a:cs typeface="Leelawadee UI" panose="020B0502040204020203" pitchFamily="34" charset="-34"/>
              </a:rPr>
            </a:br>
            <a:r>
              <a:rPr lang="en-US" sz="800" dirty="0">
                <a:latin typeface="Leelawadee UI" panose="020B0502040204020203" pitchFamily="34" charset="-34"/>
                <a:cs typeface="Leelawadee UI" panose="020B0502040204020203" pitchFamily="34" charset="-34"/>
              </a:rPr>
              <a:t>There is no doubt that the English language is a very important medium of education. </a:t>
            </a:r>
            <a:br>
              <a:rPr lang="en-US" sz="800" dirty="0">
                <a:latin typeface="Leelawadee UI" panose="020B0502040204020203" pitchFamily="34" charset="-34"/>
                <a:cs typeface="Leelawadee UI" panose="020B0502040204020203" pitchFamily="34" charset="-34"/>
              </a:rPr>
            </a:br>
            <a:r>
              <a:rPr lang="en-US" sz="800" dirty="0">
                <a:latin typeface="Leelawadee UI" panose="020B0502040204020203" pitchFamily="34" charset="-34"/>
                <a:cs typeface="Leelawadee UI" panose="020B0502040204020203" pitchFamily="34" charset="-34"/>
              </a:rPr>
              <a:t>But that is no reason why we should forget the importance of our mother tongue and the traditions and culture of which it is an integral and important part. </a:t>
            </a:r>
            <a:br>
              <a:rPr lang="en-US" sz="800" dirty="0">
                <a:latin typeface="Leelawadee UI" panose="020B0502040204020203" pitchFamily="34" charset="-34"/>
                <a:cs typeface="Leelawadee UI" panose="020B0502040204020203" pitchFamily="34" charset="-34"/>
              </a:rPr>
            </a:br>
            <a:r>
              <a:rPr lang="en-US" sz="800" dirty="0">
                <a:latin typeface="Leelawadee UI" panose="020B0502040204020203" pitchFamily="34" charset="-34"/>
                <a:cs typeface="Leelawadee UI" panose="020B0502040204020203" pitchFamily="34" charset="-34"/>
              </a:rPr>
              <a:t>It is the Serbian language that makes Serbian a nation. It is the language we communicate with people throughout this tiny country of ours. Once we stop paying due respect to our mother tongue, our history, culture and traditions could also become a matter of shame for us. And the result of such a development can only be bitter and painful.</a:t>
            </a:r>
            <a:r>
              <a:rPr lang="en-US" sz="800" dirty="0"/>
              <a:t/>
            </a:r>
            <a:br>
              <a:rPr lang="en-US" sz="800" dirty="0"/>
            </a:br>
            <a:r>
              <a:rPr lang="en-US" sz="800" dirty="0"/>
              <a:t/>
            </a:r>
            <a:br>
              <a:rPr lang="en-US" sz="800" dirty="0"/>
            </a:br>
            <a:endParaRPr lang="en-US" sz="800" dirty="0"/>
          </a:p>
        </p:txBody>
      </p:sp>
      <p:sp>
        <p:nvSpPr>
          <p:cNvPr id="3" name="Content Placeholder 2"/>
          <p:cNvSpPr>
            <a:spLocks noGrp="1"/>
          </p:cNvSpPr>
          <p:nvPr>
            <p:ph idx="1"/>
          </p:nvPr>
        </p:nvSpPr>
        <p:spPr/>
        <p:txBody>
          <a:bodyPr/>
          <a:lstStyle/>
          <a:p>
            <a:endParaRPr lang="en-US" dirty="0"/>
          </a:p>
        </p:txBody>
      </p:sp>
      <p:pic>
        <p:nvPicPr>
          <p:cNvPr id="2050" name="Picture 2" descr="C:\Project\letsspeaksrpi.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6592" y="4162425"/>
            <a:ext cx="3542484" cy="199072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Project\similar language.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29075" y="1600200"/>
            <a:ext cx="3895725" cy="4552950"/>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C:\Project\lets speak srpski.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86591" y="1600200"/>
            <a:ext cx="3542484" cy="2562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48825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Draw your dream			</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descr="C:\Project\Nekideck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5580" y="1614715"/>
            <a:ext cx="4580791" cy="45720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C:\Project\Kacaprojectproject.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05400" y="1600200"/>
            <a:ext cx="3364523" cy="23622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C:\Project\Saraprojectprojec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12656" y="3962400"/>
            <a:ext cx="3357267" cy="218802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62337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Let me read to you</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57200" y="2057400"/>
            <a:ext cx="7467600" cy="3552092"/>
          </a:xfrm>
        </p:spPr>
      </p:pic>
    </p:spTree>
    <p:extLst>
      <p:ext uri="{BB962C8B-B14F-4D97-AF65-F5344CB8AC3E}">
        <p14:creationId xmlns:p14="http://schemas.microsoft.com/office/powerpoint/2010/main" xmlns="" val="1258541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t>		   Chain story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447800"/>
            <a:ext cx="4426491" cy="4953000"/>
          </a:xfrm>
        </p:spPr>
      </p:pic>
      <p:pic>
        <p:nvPicPr>
          <p:cNvPr id="4098" name="Picture 2" descr="C:\Project\Chain story 2.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38650" y="1438275"/>
            <a:ext cx="4724400" cy="495662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34679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t>		Outcomes</a:t>
            </a:r>
            <a:endParaRPr lang="en-US" dirty="0"/>
          </a:p>
        </p:txBody>
      </p:sp>
      <p:sp>
        <p:nvSpPr>
          <p:cNvPr id="3" name="Content Placeholder 2"/>
          <p:cNvSpPr>
            <a:spLocks noGrp="1"/>
          </p:cNvSpPr>
          <p:nvPr>
            <p:ph idx="1"/>
          </p:nvPr>
        </p:nvSpPr>
        <p:spPr/>
        <p:txBody>
          <a:bodyPr>
            <a:normAutofit fontScale="92500" lnSpcReduction="10000"/>
          </a:bodyPr>
          <a:lstStyle/>
          <a:p>
            <a:pPr marL="36576" indent="0" algn="just">
              <a:buNone/>
            </a:pPr>
            <a:r>
              <a:rPr lang="sr-Latn-RS" dirty="0" smtClean="0"/>
              <a:t>              </a:t>
            </a:r>
            <a:r>
              <a:rPr lang="en-US" dirty="0" smtClean="0"/>
              <a:t>By the end of the project students have developed different skills</a:t>
            </a:r>
            <a:r>
              <a:rPr lang="sr-Latn-RS" dirty="0" smtClean="0"/>
              <a:t> </a:t>
            </a:r>
            <a:r>
              <a:rPr lang="en-US" dirty="0" smtClean="0"/>
              <a:t>(speaking and writing in English, verbal and nonverbal communication, written and visual communication …). </a:t>
            </a:r>
            <a:endParaRPr lang="sr-Latn-RS" dirty="0" smtClean="0"/>
          </a:p>
          <a:p>
            <a:pPr marL="36576" indent="0" algn="just">
              <a:buNone/>
            </a:pPr>
            <a:r>
              <a:rPr lang="sr-Latn-RS" dirty="0" smtClean="0"/>
              <a:t>             T</a:t>
            </a:r>
            <a:r>
              <a:rPr lang="en-US" dirty="0" smtClean="0"/>
              <a:t>hey learned a lot about </a:t>
            </a:r>
            <a:r>
              <a:rPr lang="sr-Latn-RS" dirty="0" smtClean="0"/>
              <a:t>each </a:t>
            </a:r>
            <a:r>
              <a:rPr lang="en-US" dirty="0" smtClean="0"/>
              <a:t>other</a:t>
            </a:r>
            <a:r>
              <a:rPr lang="sr-Latn-RS" dirty="0" smtClean="0"/>
              <a:t>’s</a:t>
            </a:r>
            <a:r>
              <a:rPr lang="en-US" dirty="0" smtClean="0"/>
              <a:t> countries</a:t>
            </a:r>
            <a:r>
              <a:rPr lang="sr-Latn-RS" dirty="0" smtClean="0"/>
              <a:t> and the ways people communicate</a:t>
            </a:r>
            <a:r>
              <a:rPr lang="en-US" dirty="0" smtClean="0"/>
              <a:t>. They have developed research skills</a:t>
            </a:r>
            <a:r>
              <a:rPr lang="sr-Latn-RS" dirty="0" smtClean="0"/>
              <a:t>, explored their creativity, created videos, padlets, digital and hand paintings, written a story, and above all had FUN!</a:t>
            </a:r>
            <a:endParaRPr lang="en-US" dirty="0"/>
          </a:p>
        </p:txBody>
      </p:sp>
    </p:spTree>
    <p:extLst>
      <p:ext uri="{BB962C8B-B14F-4D97-AF65-F5344CB8AC3E}">
        <p14:creationId xmlns:p14="http://schemas.microsoft.com/office/powerpoint/2010/main" xmlns="" val="378735407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116</TotalTime>
  <Words>104</Words>
  <Application>Microsoft Office PowerPoint</Application>
  <PresentationFormat>On-screen Show (4:3)</PresentationFormat>
  <Paragraphs>13</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Technic</vt:lpstr>
      <vt:lpstr>Gimnazija  ‘Stevan Jakovljevic’                 Vlasotince, Serbia      </vt:lpstr>
      <vt:lpstr>Students’ presentations</vt:lpstr>
      <vt:lpstr>Let’s take a selfie</vt:lpstr>
      <vt:lpstr>Let’s speak Srpski According to linguists, thousands of languages will disappear within the next hundred years.  The English language is colonizing the world. Political, cultural and technical influences from abroad are not necessarily negative, on the contrary, they can often prove to be enriching. But because of an accelerating influence, the English language has come to be a threat towards our Serbian language and our Serbian culture.  There is no doubt that the English language is a very important medium of education.  But that is no reason why we should forget the importance of our mother tongue and the traditions and culture of which it is an integral and important part.  It is the Serbian language that makes Serbian a nation. It is the language we communicate with people throughout this tiny country of ours. Once we stop paying due respect to our mother tongue, our history, culture and traditions could also become a matter of shame for us. And the result of such a development can only be bitter and painful.  </vt:lpstr>
      <vt:lpstr>  Draw your dream   </vt:lpstr>
      <vt:lpstr>Let me read to you</vt:lpstr>
      <vt:lpstr>     Chain story</vt:lpstr>
      <vt:lpstr>  Outcomes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Vlasotince Gimnazija  ‘Stevan Jakovljevic’ Vlasotince,Serbia</dc:title>
  <dc:creator>Goran Aleksic</dc:creator>
  <cp:lastModifiedBy>Pipovic</cp:lastModifiedBy>
  <cp:revision>13</cp:revision>
  <dcterms:created xsi:type="dcterms:W3CDTF">2016-05-15T19:10:41Z</dcterms:created>
  <dcterms:modified xsi:type="dcterms:W3CDTF">2016-05-18T21:33:54Z</dcterms:modified>
</cp:coreProperties>
</file>